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359" r:id="rId3"/>
    <p:sldId id="368" r:id="rId4"/>
    <p:sldId id="365" r:id="rId5"/>
    <p:sldId id="360" r:id="rId6"/>
    <p:sldId id="361" r:id="rId7"/>
    <p:sldId id="362" r:id="rId8"/>
    <p:sldId id="367" r:id="rId9"/>
    <p:sldId id="369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3031C-DE39-DA35-BCAD-570FC114FFAF}" v="2" dt="2019-04-19T08:58:39.164"/>
    <p1510:client id="{12F51B4B-F2D8-972C-B66C-74A3046E4EE5}" v="52" dt="2019-04-19T10:17:41.460"/>
    <p1510:client id="{1704B319-FD8F-5BCC-6BB8-DC0F49ABD4E3}" v="185" dt="2019-04-19T10:16:40.210"/>
    <p1510:client id="{C9BF08CA-BB7A-4AF9-9DC3-48590CBCEA2D}" v="6" dt="2019-04-19T11:47:4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506F831-4A57-4E53-BFA6-1B7AEF55EF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DCCC11-322B-42B7-987F-8B102022ABC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54D1AD35-5A94-485C-845A-99594A605C82}" type="datetime1">
              <a:rPr lang="fr-FR"/>
              <a:pPr lvl="0"/>
              <a:t>10/05/2019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BD5C64F-D9F3-46EB-88DB-3A46A218B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CBBCDF9-FB97-4765-8CB1-162D471705F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D1B81-951A-400B-92A3-7D551616604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FC55CF-4B75-4628-A413-747273E0DB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FBDFBEC-C695-4B61-8961-FD19751B09F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66D1A2-CC1C-4B41-8D40-51BB35988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AA170E-F9F1-4426-8A0B-31E78807F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3BD1AA-AD7F-4152-988D-D54AB6E673C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480243-54F8-4F38-9C3E-424471280908}" type="slidenum">
              <a:t>1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2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3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92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Homepag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9A8EE0D4-C628-463A-BF8B-AA476728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BB2A7A90-069B-4DE2-8ADF-52B850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95" y="1863154"/>
            <a:ext cx="2980267" cy="193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AFF6E4D0-F584-41AA-B678-3E4820E4235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2145" y="4933398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540B11-32B3-42E6-BF62-8AE1E613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7"/>
          <a:stretch>
            <a:fillRect/>
          </a:stretch>
        </p:blipFill>
        <p:spPr>
          <a:xfrm>
            <a:off x="0" y="-2136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34191B32-0911-415E-8703-F5FA79C9A954}"/>
              </a:ext>
            </a:extLst>
          </p:cNvPr>
          <p:cNvSpPr/>
          <p:nvPr/>
        </p:nvSpPr>
        <p:spPr>
          <a:xfrm rot="10799991">
            <a:off x="5200430" y="-52798"/>
            <a:ext cx="7022930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0D2E50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0E586382-5310-4646-B885-3234A07833C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SemiBold" pitchFamily="2"/>
                <a:ea typeface="Arial"/>
                <a:cs typeface="Titillium WebSemiBold" pitchFamily="2"/>
              </a:defRPr>
            </a:lvl1pPr>
          </a:lstStyle>
          <a:p>
            <a:pPr lvl="0"/>
            <a:r>
              <a:rPr lang="fr-FR"/>
              <a:t>Title of document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388F71A4-6372-4D10-AA28-E53777D2727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4860986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867" b="0" i="1" u="none" strike="noStrike" kern="0" cap="none" spc="0" baseline="0">
                <a:solidFill>
                  <a:srgbClr val="A6A6A6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Other text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7B8D7D2-61B0-4249-A95C-C8F01806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202" y="1464877"/>
            <a:ext cx="2546311" cy="186315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798836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C076A4DD-3970-4DBD-990A-699F2F93705A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044B952F-0197-4C87-A391-08E1FDE9834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6E11DC65-FCF2-49A7-ADD4-0296006C473B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E3D3C1-C88E-43A6-AFBC-2D4163C6475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9CD4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cxnSp>
        <p:nvCxnSpPr>
          <p:cNvPr id="6" name="Connecteur droit 19">
            <a:extLst>
              <a:ext uri="{FF2B5EF4-FFF2-40B4-BE49-F238E27FC236}">
                <a16:creationId xmlns:a16="http://schemas.microsoft.com/office/drawing/2014/main" id="{F7721165-E726-4319-917D-44FEDF135313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086410C-EAE5-4419-B0DA-C0BE4D520AB9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12CE4A-7B85-40D5-8F7F-D826EF4B8A11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8" name="Espace réservé du texte 23">
            <a:extLst>
              <a:ext uri="{FF2B5EF4-FFF2-40B4-BE49-F238E27FC236}">
                <a16:creationId xmlns:a16="http://schemas.microsoft.com/office/drawing/2014/main" id="{D4E7ED54-D538-48C3-B211-0B0B66EE04D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2C618B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F3F313F9-5B0C-4AA1-8188-BF7F9E2F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931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Home customer d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F1FFEBA6-E370-4C9B-BFD3-5108839A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0">
            <a:extLst>
              <a:ext uri="{FF2B5EF4-FFF2-40B4-BE49-F238E27FC236}">
                <a16:creationId xmlns:a16="http://schemas.microsoft.com/office/drawing/2014/main" id="{CD06B23F-C48E-4A1E-B64C-20EFA63A1146}"/>
              </a:ext>
            </a:extLst>
          </p:cNvPr>
          <p:cNvSpPr/>
          <p:nvPr/>
        </p:nvSpPr>
        <p:spPr>
          <a:xfrm>
            <a:off x="-10789" y="-10789"/>
            <a:ext cx="7035832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72C5615C-2967-4E99-8609-24D98636A7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0" y="3642933"/>
            <a:ext cx="5850111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0" cap="none" spc="0" baseline="0">
                <a:solidFill>
                  <a:srgbClr val="003C69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A3F0F855-DC75-4EDD-B9E3-AA6F9B3BCA9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63768" y="2875275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1" i="0" u="none" strike="noStrike" kern="0" cap="none" spc="0" baseline="0">
                <a:solidFill>
                  <a:srgbClr val="00A9E0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4D5A3424-AB0B-4E37-94D5-A06F47EAF87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68574" y="6250527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0" cap="none" spc="0" baseline="0">
                <a:solidFill>
                  <a:srgbClr val="CCCCCC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en-US"/>
              <a:t>Version :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7573A908-330A-45E5-8EBC-1B36571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58" y="562154"/>
            <a:ext cx="2992346" cy="21895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9002B-B34E-4AD5-8FD5-3B19E0B0E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8201"/>
            <a:ext cx="586090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40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f sec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E5F59EC5-07DA-49EF-9557-BA2638CB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8" y="-18534"/>
            <a:ext cx="11927607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4">
            <a:extLst>
              <a:ext uri="{FF2B5EF4-FFF2-40B4-BE49-F238E27FC236}">
                <a16:creationId xmlns:a16="http://schemas.microsoft.com/office/drawing/2014/main" id="{08750951-CD2B-4CA0-A88A-C6C3357DDCE2}"/>
              </a:ext>
            </a:extLst>
          </p:cNvPr>
          <p:cNvSpPr/>
          <p:nvPr/>
        </p:nvSpPr>
        <p:spPr>
          <a:xfrm>
            <a:off x="-38002" y="-31437"/>
            <a:ext cx="7022930" cy="6907962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304ED268-FFEE-45E2-9BA9-71D4C6C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39" y="444663"/>
            <a:ext cx="4508403" cy="44836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88B24A-EBB6-4A5A-86E4-CA1657DC2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002" y="2750085"/>
            <a:ext cx="5888114" cy="678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800" b="1" i="0" u="none" strike="noStrike" kern="0" cap="none" spc="0" baseline="0">
                <a:solidFill>
                  <a:srgbClr val="009CD4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F8115D-61EC-4F6F-A005-B658D4B0977E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F45C8BF9-EBAE-4A2F-91A3-01D5D76E7A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DABAEB4C-92DF-405C-BA77-659B79E0AB80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5" name="Connecteur droit 19">
            <a:extLst>
              <a:ext uri="{FF2B5EF4-FFF2-40B4-BE49-F238E27FC236}">
                <a16:creationId xmlns:a16="http://schemas.microsoft.com/office/drawing/2014/main" id="{F51D405E-9553-4A64-BA99-27DEE95D57CA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E9FE2245-D09F-47AF-ADA9-2B7C6FEF2DF3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887921-9CC3-4ABB-A1C8-429B4469D06C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F78D230B-C6D3-435A-B3E7-E8747D2ADF0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003C69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CA942A59-E64B-4E6B-A033-A967D513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0623A4-D3E7-4A41-8898-BBD9C4AAB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6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1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">
            <a:extLst>
              <a:ext uri="{FF2B5EF4-FFF2-40B4-BE49-F238E27FC236}">
                <a16:creationId xmlns:a16="http://schemas.microsoft.com/office/drawing/2014/main" id="{5FDA0F62-C371-406D-98BE-8EFF5F29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E88870C2-AB0F-4576-A7BB-B4E1393C7341}"/>
              </a:ext>
            </a:extLst>
          </p:cNvPr>
          <p:cNvSpPr/>
          <p:nvPr/>
        </p:nvSpPr>
        <p:spPr>
          <a:xfrm>
            <a:off x="-127001" y="-34509"/>
            <a:ext cx="11099416" cy="6892509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hape 30">
            <a:extLst>
              <a:ext uri="{FF2B5EF4-FFF2-40B4-BE49-F238E27FC236}">
                <a16:creationId xmlns:a16="http://schemas.microsoft.com/office/drawing/2014/main" id="{C6CEB228-ED7D-4F3D-8640-BB298AD4A53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36656" y="2304288"/>
            <a:ext cx="8169240" cy="386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733" b="0" i="0" u="none" strike="noStrike" kern="0" cap="none" spc="0" baseline="0">
                <a:solidFill>
                  <a:srgbClr val="009CD4"/>
                </a:solidFill>
                <a:uFillTx/>
                <a:latin typeface="Titillium WebLight Italic"/>
                <a:ea typeface="Montserrat"/>
                <a:cs typeface="Titillium WebLight Italic"/>
              </a:defRPr>
            </a:lvl1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3AF51D60-4F28-4A1C-AAFF-A0DC974B4652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523D974A-5919-47A7-A542-C3AFB92F143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A9E0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sp>
        <p:nvSpPr>
          <p:cNvPr id="7" name="Shape 29">
            <a:extLst>
              <a:ext uri="{FF2B5EF4-FFF2-40B4-BE49-F238E27FC236}">
                <a16:creationId xmlns:a16="http://schemas.microsoft.com/office/drawing/2014/main" id="{A447F542-1407-4CAB-8039-DFF324C683EF}"/>
              </a:ext>
            </a:extLst>
          </p:cNvPr>
          <p:cNvSpPr txBox="1"/>
          <p:nvPr/>
        </p:nvSpPr>
        <p:spPr>
          <a:xfrm>
            <a:off x="1066190" y="930237"/>
            <a:ext cx="2609597" cy="871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198" tIns="117198" rIns="117198" bIns="1171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400" b="0" i="0" u="none" strike="noStrike" kern="0" cap="none" spc="0" baseline="0">
                <a:solidFill>
                  <a:srgbClr val="00A9E0"/>
                </a:solidFill>
                <a:uFillTx/>
                <a:latin typeface="Montserrat"/>
                <a:ea typeface="Montserrat"/>
                <a:cs typeface="Montserrat"/>
              </a:rPr>
              <a:t>“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0882267-A67E-4042-8FA2-758D3A4E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536" y="378945"/>
            <a:ext cx="1216490" cy="90931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9196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85CE5-3234-40A8-A758-06FD50F5A97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D3C2E-80C6-4789-A465-E5BF2091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"/>
            <a:ext cx="1217291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EBFC71-C122-48A2-99FD-24C98D82B24A}"/>
              </a:ext>
            </a:extLst>
          </p:cNvPr>
          <p:cNvSpPr/>
          <p:nvPr/>
        </p:nvSpPr>
        <p:spPr>
          <a:xfrm>
            <a:off x="3730" y="-3721"/>
            <a:ext cx="12201552" cy="6887023"/>
          </a:xfrm>
          <a:prstGeom prst="rect">
            <a:avLst/>
          </a:prstGeom>
          <a:solidFill>
            <a:srgbClr val="003C69">
              <a:alpha val="4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4CFAF29-8260-49DE-AA50-58DC57364423}"/>
              </a:ext>
            </a:extLst>
          </p:cNvPr>
          <p:cNvSpPr/>
          <p:nvPr/>
        </p:nvSpPr>
        <p:spPr>
          <a:xfrm>
            <a:off x="-19092" y="523192"/>
            <a:ext cx="476118" cy="5823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2772"/>
              <a:gd name="f7" fmla="val 436761"/>
              <a:gd name="f8" fmla="val 237997"/>
              <a:gd name="f9" fmla="val 436760"/>
              <a:gd name="f10" fmla="+- 0 0 -90"/>
              <a:gd name="f11" fmla="*/ f3 1 342772"/>
              <a:gd name="f12" fmla="*/ f4 1 436761"/>
              <a:gd name="f13" fmla="+- f7 0 f5"/>
              <a:gd name="f14" fmla="+- f6 0 f5"/>
              <a:gd name="f15" fmla="*/ f10 f0 1"/>
              <a:gd name="f16" fmla="*/ f14 1 342772"/>
              <a:gd name="f17" fmla="*/ f13 1 436761"/>
              <a:gd name="f18" fmla="*/ 0 f14 1"/>
              <a:gd name="f19" fmla="*/ 342772 f14 1"/>
              <a:gd name="f20" fmla="*/ 0 f13 1"/>
              <a:gd name="f21" fmla="*/ 237997 f14 1"/>
              <a:gd name="f22" fmla="*/ 436761 f13 1"/>
              <a:gd name="f23" fmla="*/ 436760 f13 1"/>
              <a:gd name="f24" fmla="*/ f15 1 f2"/>
              <a:gd name="f25" fmla="*/ f18 1 342772"/>
              <a:gd name="f26" fmla="*/ f19 1 342772"/>
              <a:gd name="f27" fmla="*/ f20 1 436761"/>
              <a:gd name="f28" fmla="*/ f21 1 342772"/>
              <a:gd name="f29" fmla="*/ f22 1 436761"/>
              <a:gd name="f30" fmla="*/ f23 1 436761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7 1 f17"/>
              <a:gd name="f38" fmla="*/ f26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  <a:cxn ang="f35">
                <a:pos x="f46" y="f47"/>
              </a:cxn>
            </a:cxnLst>
            <a:rect l="f42" t="f45" r="f43" b="f44"/>
            <a:pathLst>
              <a:path w="342772" h="436761">
                <a:moveTo>
                  <a:pt x="f5" y="f5"/>
                </a:moveTo>
                <a:lnTo>
                  <a:pt x="f6" y="f5"/>
                </a:lnTo>
                <a:lnTo>
                  <a:pt x="f8" y="f7"/>
                </a:lnTo>
                <a:lnTo>
                  <a:pt x="f5" y="f9"/>
                </a:lnTo>
                <a:lnTo>
                  <a:pt x="f5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Espace réservé du texte 23">
            <a:extLst>
              <a:ext uri="{FF2B5EF4-FFF2-40B4-BE49-F238E27FC236}">
                <a16:creationId xmlns:a16="http://schemas.microsoft.com/office/drawing/2014/main" id="{40F4E6B7-EC64-4980-80EB-9A095C886FF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105537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6DBE7962-C183-4DF4-AD1C-2E64C270D15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512502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0345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6DEC10F-5118-431B-9026-9D74FE1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83132-AD69-4B27-9212-8262B9C63B3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1040934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A86A1052-0781-49E0-915E-E3FABE93D04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2669709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E7A10EE-59BF-4080-9B3C-EE6AF3C5275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4312603"/>
            <a:ext cx="4530184" cy="1643204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0C642FF8-A72D-4E9B-B407-68D77FCCFB3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2668904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80FF0761-4677-4858-84BF-E58BB54A1C1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4311789"/>
            <a:ext cx="3062819" cy="1644018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BBC5EDFD-9CEB-447B-BFAD-457F3030FE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1040130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B48EEC91-3129-41DB-B029-BCCFA95F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" y="363254"/>
            <a:ext cx="2840528" cy="64032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064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29CC47B4-AEB6-4C2A-932E-4A63834B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52ADA-C578-45C4-9EB2-DED1A11F4B2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211957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Titillium WebRegular"/>
                <a:ea typeface="Arial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A095CC-7605-47A3-B9EE-85DADC8FF3F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995141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0" i="0" u="none" strike="noStrike" kern="0" cap="none" spc="0" baseline="0">
                <a:solidFill>
                  <a:srgbClr val="00ACE4"/>
                </a:solidFill>
                <a:uFillTx/>
                <a:latin typeface="Titillium Web" pitchFamily="2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A829D11-2624-4040-B696-1420C28173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83217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545492-2BBA-4947-96D7-00CF38B8570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5689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C1A3DD7-D7A0-48A9-9306-D35A15B8B95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74025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">
            <a:extLst>
              <a:ext uri="{FF2B5EF4-FFF2-40B4-BE49-F238E27FC236}">
                <a16:creationId xmlns:a16="http://schemas.microsoft.com/office/drawing/2014/main" id="{B943240A-2D79-45F6-9400-B5E78DDA7C9F}"/>
              </a:ext>
            </a:extLst>
          </p:cNvPr>
          <p:cNvSpPr/>
          <p:nvPr/>
        </p:nvSpPr>
        <p:spPr>
          <a:xfrm>
            <a:off x="0" y="-13917"/>
            <a:ext cx="10972415" cy="6885843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6C7EF8-88F0-49F7-8C13-99D474E6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20" y="-13917"/>
            <a:ext cx="12223360" cy="68824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7E3198F3-8189-4DAE-BE9F-F23E80A9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34" y="-675275"/>
            <a:ext cx="3633834" cy="40016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0E723D5-6BB7-4379-97EB-94078AF021EF}"/>
              </a:ext>
            </a:extLst>
          </p:cNvPr>
          <p:cNvSpPr/>
          <p:nvPr/>
        </p:nvSpPr>
        <p:spPr>
          <a:xfrm>
            <a:off x="-213137" y="6372069"/>
            <a:ext cx="12622725" cy="528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 </a:t>
            </a:r>
            <a:endParaRPr lang="fr-FR" sz="1067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©2018 Witekio &amp; Subsidiaries. All Rights Reserved. 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This document and the information it contains is confidential and remains the property of our company. It may not be copied or communicated to a third party or used for any purpose other than that for which it is supplied without the prior written consent of our company.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DDBC261A-072E-466E-B34A-0FCAAC8652AE}"/>
              </a:ext>
            </a:extLst>
          </p:cNvPr>
          <p:cNvSpPr txBox="1"/>
          <p:nvPr/>
        </p:nvSpPr>
        <p:spPr>
          <a:xfrm>
            <a:off x="2853942" y="3781702"/>
            <a:ext cx="3641268" cy="872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Than</a:t>
            </a:r>
            <a:r>
              <a:rPr lang="en-US" sz="50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k</a:t>
            </a: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 you</a:t>
            </a:r>
            <a:endParaRPr lang="en-US" sz="5067" b="1" i="0" u="none" strike="noStrike" kern="0" cap="none" spc="0" baseline="0">
              <a:solidFill>
                <a:srgbClr val="000000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F66D4F8C-3CD4-4BCF-99E5-4F341ACEDD05}"/>
              </a:ext>
            </a:extLst>
          </p:cNvPr>
          <p:cNvSpPr/>
          <p:nvPr/>
        </p:nvSpPr>
        <p:spPr>
          <a:xfrm>
            <a:off x="1219581" y="5515093"/>
            <a:ext cx="252052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France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4, chemin du ruisseau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69134, Ecully France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+ 33(0) 4 26 49 25 39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sales.emea@witekio.com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F6B3744D-E4D6-43F2-B30C-FF3B224308ED}"/>
              </a:ext>
            </a:extLst>
          </p:cNvPr>
          <p:cNvSpPr/>
          <p:nvPr/>
        </p:nvSpPr>
        <p:spPr>
          <a:xfrm>
            <a:off x="3505581" y="5510210"/>
            <a:ext cx="2623486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USA</a:t>
            </a:r>
            <a:b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3150 Richards Roads Suite 210 Bellevue, WA, 98005, USA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+ 1 425 749 4335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sales.amer@witekio.com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7C087F81-0479-48FE-BFA6-6C153396FAB3}"/>
              </a:ext>
            </a:extLst>
          </p:cNvPr>
          <p:cNvSpPr/>
          <p:nvPr/>
        </p:nvSpPr>
        <p:spPr>
          <a:xfrm>
            <a:off x="5569326" y="5513850"/>
            <a:ext cx="297633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Germany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Am Wartfeld- 61169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Friedberg, Germany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+ 49 6031 693 7070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sales.dach@witekio.com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F6178551-642E-49CF-943D-CC6E1F1A6C36}"/>
              </a:ext>
            </a:extLst>
          </p:cNvPr>
          <p:cNvSpPr/>
          <p:nvPr/>
        </p:nvSpPr>
        <p:spPr>
          <a:xfrm>
            <a:off x="8096070" y="5513850"/>
            <a:ext cx="2572362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Hollywood Mansion, Hollywood Lane, Bristol BS10 7TW, UK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+ 44(0) 117 369 0930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sales.uk@witekio.com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FE1D3673-7B59-4094-920B-54BDE8FA35F3}"/>
              </a:ext>
            </a:extLst>
          </p:cNvPr>
          <p:cNvSpPr txBox="1"/>
          <p:nvPr/>
        </p:nvSpPr>
        <p:spPr>
          <a:xfrm>
            <a:off x="932614" y="443657"/>
            <a:ext cx="56615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Accountability &amp; Commitment</a:t>
            </a:r>
            <a:endParaRPr lang="en-US" sz="32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B5C92B3-BFCD-40D7-A7A1-5F4552AA018D}"/>
              </a:ext>
            </a:extLst>
          </p:cNvPr>
          <p:cNvSpPr txBox="1"/>
          <p:nvPr/>
        </p:nvSpPr>
        <p:spPr>
          <a:xfrm>
            <a:off x="412193" y="835075"/>
            <a:ext cx="566156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Up to date expertise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6DAEF6F-53A7-498D-854B-387AE1F17F31}"/>
              </a:ext>
            </a:extLst>
          </p:cNvPr>
          <p:cNvSpPr txBox="1"/>
          <p:nvPr/>
        </p:nvSpPr>
        <p:spPr>
          <a:xfrm>
            <a:off x="63495" y="1158041"/>
            <a:ext cx="3367268" cy="5027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Agility &amp; Scalability </a:t>
            </a:r>
            <a:endParaRPr lang="en-US" sz="2667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974FF49-7DF6-497F-B9F6-DA953B828B12}"/>
              </a:ext>
            </a:extLst>
          </p:cNvPr>
          <p:cNvSpPr txBox="1"/>
          <p:nvPr/>
        </p:nvSpPr>
        <p:spPr>
          <a:xfrm>
            <a:off x="3153527" y="1160273"/>
            <a:ext cx="3367268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Reliability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7F24CC-DA67-49A5-8A70-47B9D258080C}"/>
              </a:ext>
            </a:extLst>
          </p:cNvPr>
          <p:cNvSpPr txBox="1"/>
          <p:nvPr/>
        </p:nvSpPr>
        <p:spPr>
          <a:xfrm>
            <a:off x="2564681" y="1503081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Worldwide presence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5C8859F-4455-4304-AF61-73AB05ECC442}"/>
              </a:ext>
            </a:extLst>
          </p:cNvPr>
          <p:cNvSpPr txBox="1"/>
          <p:nvPr/>
        </p:nvSpPr>
        <p:spPr>
          <a:xfrm>
            <a:off x="752670" y="1615123"/>
            <a:ext cx="221544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Local Teams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CC671CB-6160-4376-971C-CA1247843DA3}"/>
              </a:ext>
            </a:extLst>
          </p:cNvPr>
          <p:cNvSpPr txBox="1"/>
          <p:nvPr/>
        </p:nvSpPr>
        <p:spPr>
          <a:xfrm>
            <a:off x="2391338" y="1837267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Global Actions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1D9D4C80-927F-4D0F-A7D9-50C7F836571C}"/>
              </a:ext>
            </a:extLst>
          </p:cNvPr>
          <p:cNvSpPr txBox="1"/>
          <p:nvPr/>
        </p:nvSpPr>
        <p:spPr>
          <a:xfrm>
            <a:off x="1420721" y="2191688"/>
            <a:ext cx="6159105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Compliance with customers teams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pic>
        <p:nvPicPr>
          <p:cNvPr id="19" name="Picture 21">
            <a:extLst>
              <a:ext uri="{FF2B5EF4-FFF2-40B4-BE49-F238E27FC236}">
                <a16:creationId xmlns:a16="http://schemas.microsoft.com/office/drawing/2014/main" id="{B52D60B9-3EA8-4140-8322-C7626FC5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40" y="3781702"/>
            <a:ext cx="1748918" cy="130730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842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23E90CC9-7E1F-40EC-93B8-300978C06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39747" y="125007"/>
            <a:ext cx="2144039" cy="1071740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CED323-B12D-48AB-9932-F89F647FA5D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Internet of Things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  <p:pic>
        <p:nvPicPr>
          <p:cNvPr id="3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6C38DECD-C8A4-45D1-81E4-830BA3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356" y="476667"/>
            <a:ext cx="4653875" cy="232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AFF5EA2-1376-44C5-861D-8AE61F42BDC7}"/>
              </a:ext>
            </a:extLst>
          </p:cNvPr>
          <p:cNvSpPr txBox="1"/>
          <p:nvPr/>
        </p:nvSpPr>
        <p:spPr>
          <a:xfrm>
            <a:off x="335356" y="3512667"/>
            <a:ext cx="3759363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Pimp My Card</a:t>
            </a:r>
            <a:endParaRPr lang="en-US" sz="44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AEE7A50-A92B-4B86-B594-22EC565C63F4}"/>
              </a:ext>
            </a:extLst>
          </p:cNvPr>
          <p:cNvSpPr txBox="1"/>
          <p:nvPr/>
        </p:nvSpPr>
        <p:spPr>
          <a:xfrm>
            <a:off x="0" y="5718255"/>
            <a:ext cx="6480718" cy="16312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ELAD Jawad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GUIGARD Thomas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KERIBIN Antoine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 	</a:t>
            </a:r>
            <a:endParaRPr lang="en-US" sz="36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052A8-742D-466D-8D55-987AA659572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17413" y="4663257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Supervise your car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4D452-E9CB-4B0B-AA8A-EE39C729F6B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1458" y="1772820"/>
            <a:ext cx="5578562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Pimp my card </a:t>
            </a: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est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application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connectée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à un </a:t>
            </a: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boitier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installé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sur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voiture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Données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en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temps reel 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Humidité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du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véhicule</a:t>
            </a:r>
            <a:endParaRPr lang="en-US" sz="200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Dénivelé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de la route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Température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du circuit 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None/>
            </a:pP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    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refroidissement</a:t>
            </a:r>
            <a:endParaRPr lang="en-US" sz="2000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Détecteur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de vol :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alarme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activable</a:t>
            </a:r>
            <a:endParaRPr lang="en-US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Photos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stockées</a:t>
            </a:r>
            <a:endParaRPr lang="en-US" sz="1850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endParaRPr lang="en-US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Introduction</a:t>
            </a:r>
            <a:endParaRPr lang="en-US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2DCB77BF-0C49-45BF-951E-F7DB124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32" y="5084118"/>
            <a:ext cx="3753932" cy="14141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RÃ©sultat de recherche d'images pour &quot;raspberry pi 3 boitier&quot;">
            <a:extLst>
              <a:ext uri="{FF2B5EF4-FFF2-40B4-BE49-F238E27FC236}">
                <a16:creationId xmlns:a16="http://schemas.microsoft.com/office/drawing/2014/main" id="{6CFD8B81-213A-419D-BF61-AF07E7E2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09733" y="2757318"/>
            <a:ext cx="1523454" cy="1523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bas 10">
            <a:extLst>
              <a:ext uri="{FF2B5EF4-FFF2-40B4-BE49-F238E27FC236}">
                <a16:creationId xmlns:a16="http://schemas.microsoft.com/office/drawing/2014/main" id="{37F562FE-60E7-4476-97BF-0AF245A71A94}"/>
              </a:ext>
            </a:extLst>
          </p:cNvPr>
          <p:cNvSpPr/>
          <p:nvPr/>
        </p:nvSpPr>
        <p:spPr>
          <a:xfrm>
            <a:off x="5678469" y="4280800"/>
            <a:ext cx="648071" cy="720080"/>
          </a:xfrm>
          <a:custGeom>
            <a:avLst>
              <a:gd name="f0" fmla="val 1188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Nuage 11">
            <a:extLst>
              <a:ext uri="{FF2B5EF4-FFF2-40B4-BE49-F238E27FC236}">
                <a16:creationId xmlns:a16="http://schemas.microsoft.com/office/drawing/2014/main" id="{2589252C-A1AB-42DC-BA62-17A83BC8FBBE}"/>
              </a:ext>
            </a:extLst>
          </p:cNvPr>
          <p:cNvSpPr/>
          <p:nvPr/>
        </p:nvSpPr>
        <p:spPr>
          <a:xfrm>
            <a:off x="8112227" y="1756489"/>
            <a:ext cx="2520278" cy="1523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FFFFFF"/>
                </a:solidFill>
                <a:uFillTx/>
                <a:latin typeface="Arial"/>
              </a:rPr>
              <a:t>Cloud</a:t>
            </a:r>
          </a:p>
        </p:txBody>
      </p:sp>
      <p:sp>
        <p:nvSpPr>
          <p:cNvPr id="9" name="Flèche : droite 12">
            <a:extLst>
              <a:ext uri="{FF2B5EF4-FFF2-40B4-BE49-F238E27FC236}">
                <a16:creationId xmlns:a16="http://schemas.microsoft.com/office/drawing/2014/main" id="{BA089D92-2CEC-4EE3-BC73-9C4136EFC31E}"/>
              </a:ext>
            </a:extLst>
          </p:cNvPr>
          <p:cNvSpPr/>
          <p:nvPr/>
        </p:nvSpPr>
        <p:spPr>
          <a:xfrm rot="20068775">
            <a:off x="6982632" y="2653248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Flèche : droite 14">
            <a:extLst>
              <a:ext uri="{FF2B5EF4-FFF2-40B4-BE49-F238E27FC236}">
                <a16:creationId xmlns:a16="http://schemas.microsoft.com/office/drawing/2014/main" id="{B4718EA7-CEDD-4911-9179-67A9A85DF1B8}"/>
              </a:ext>
            </a:extLst>
          </p:cNvPr>
          <p:cNvSpPr/>
          <p:nvPr/>
        </p:nvSpPr>
        <p:spPr>
          <a:xfrm rot="5400013">
            <a:off x="9926182" y="3345546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" name="Image 15">
            <a:extLst>
              <a:ext uri="{FF2B5EF4-FFF2-40B4-BE49-F238E27FC236}">
                <a16:creationId xmlns:a16="http://schemas.microsoft.com/office/drawing/2014/main" id="{64C63774-5234-468E-919A-6CEB02703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594" y="4270504"/>
            <a:ext cx="1092845" cy="218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tillium Web"/>
              </a:rPr>
              <a:t>User stories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AF3F25-1132-47A1-879B-170A7FE57439}"/>
              </a:ext>
            </a:extLst>
          </p:cNvPr>
          <p:cNvSpPr txBox="1"/>
          <p:nvPr/>
        </p:nvSpPr>
        <p:spPr>
          <a:xfrm>
            <a:off x="1162410" y="2887039"/>
            <a:ext cx="984561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/>
              <a:t>Micheline 35 ans a oublié son ordinateur </a:t>
            </a:r>
            <a:endParaRPr lang="fr-FR" sz="2400" dirty="0">
              <a:cs typeface="Calibri"/>
            </a:endParaRPr>
          </a:p>
          <a:p>
            <a:pPr algn="ctr"/>
            <a:endParaRPr lang="fr-FR" sz="2400" dirty="0">
              <a:cs typeface="Calibri"/>
            </a:endParaRPr>
          </a:p>
          <a:p>
            <a:pPr algn="ctr"/>
            <a:endParaRPr lang="fr-FR" sz="2400" dirty="0">
              <a:cs typeface="Calibri"/>
            </a:endParaRPr>
          </a:p>
          <a:p>
            <a:pPr algn="ctr"/>
            <a:r>
              <a:rPr lang="fr-FR" sz="2400" dirty="0"/>
              <a:t>  </a:t>
            </a:r>
            <a:endParaRPr lang="fr-FR" sz="2400" dirty="0">
              <a:cs typeface="Calibri"/>
            </a:endParaRPr>
          </a:p>
          <a:p>
            <a:pPr algn="ctr"/>
            <a:r>
              <a:rPr lang="fr-FR" sz="2400" dirty="0"/>
              <a:t>Sarah étudiante en art n’a pas beaucoup de notions en mécanique</a:t>
            </a:r>
            <a:endParaRPr lang="fr-FR" sz="2400" dirty="0">
              <a:cs typeface="Calibri"/>
            </a:endParaRPr>
          </a:p>
        </p:txBody>
      </p:sp>
      <p:pic>
        <p:nvPicPr>
          <p:cNvPr id="2" name="Image 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E6FE0E86-14FD-4493-81B3-1A2E2685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59" y="2523259"/>
            <a:ext cx="1205346" cy="120534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568BB07-75F5-4B92-AD20-8CED48A8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9" y="3938153"/>
            <a:ext cx="1207079" cy="12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3D6B3FE-688D-404A-B8CD-D617F480D35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8D8F3D2-9A19-4020-AA34-7D0D80ABEE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Use cases</a:t>
            </a:r>
            <a:endParaRPr lang="en-US"/>
          </a:p>
        </p:txBody>
      </p:sp>
      <p:pic>
        <p:nvPicPr>
          <p:cNvPr id="5" name="Image 5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550FFD4B-0037-41B0-8A7B-8B593614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495561"/>
            <a:ext cx="10960677" cy="49925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ED06-A951-4DB2-94C8-0EE51462D5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751398"/>
            <a:ext cx="10869079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du </a:t>
            </a:r>
            <a:r>
              <a:rPr lang="fr-FR" kern="0" dirty="0" err="1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Front-end</a:t>
            </a: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 en Ionic 4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dénivelé de la pente en %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température(°C) et humidité(%) du moteur de la voiture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des photos ou vidéos de la webcam 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 (utile en montagne)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Détection de mouvement(accéléromètre) pour déclencher une alerte sur le téléphone si mode alerte activé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Accéder aux Photos prises au moment d’un vol (optionnel)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Pouvoir prendre une photo du </a:t>
            </a:r>
            <a:r>
              <a:rPr lang="fr-FR" sz="1867" kern="0" dirty="0" err="1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stream</a:t>
            </a: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 affiché depuis le téléphone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Pouvoir ouvrir/fermer sa voiture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27B51-CD66-42A5-ABB0-6405C5FA76B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037F0-BF0E-465D-BB6F-0381C29D1E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Use cases</a:t>
            </a:r>
            <a:endParaRPr lang="en-US"/>
          </a:p>
        </p:txBody>
      </p:sp>
      <p:pic>
        <p:nvPicPr>
          <p:cNvPr id="5" name="Picture 4" descr="RÃ©sultat de recherche d'images pour &quot;ionic 4 logo&quot;">
            <a:extLst>
              <a:ext uri="{FF2B5EF4-FFF2-40B4-BE49-F238E27FC236}">
                <a16:creationId xmlns:a16="http://schemas.microsoft.com/office/drawing/2014/main" id="{23827D18-C0D7-4239-9770-D0936455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4191" y="1475100"/>
            <a:ext cx="2815501" cy="20941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8">
            <a:extLst>
              <a:ext uri="{FF2B5EF4-FFF2-40B4-BE49-F238E27FC236}">
                <a16:creationId xmlns:a16="http://schemas.microsoft.com/office/drawing/2014/main" id="{49A5D745-67CB-4752-8786-F5195BEC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82" y="3202667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D18E7-974C-4C0A-8524-3AFCEEDE284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8DF12-A16A-4F2F-8FB2-EB3DD5B8C7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Product architecture</a:t>
            </a:r>
            <a:endParaRPr lang="en-US"/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A1036D8F-3BC3-4656-8AFF-D71F417F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1" y="4928204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5">
            <a:extLst>
              <a:ext uri="{FF2B5EF4-FFF2-40B4-BE49-F238E27FC236}">
                <a16:creationId xmlns:a16="http://schemas.microsoft.com/office/drawing/2014/main" id="{DAF780F1-7A16-4C6E-8279-74943045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0" y="2252990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23">
            <a:extLst>
              <a:ext uri="{FF2B5EF4-FFF2-40B4-BE49-F238E27FC236}">
                <a16:creationId xmlns:a16="http://schemas.microsoft.com/office/drawing/2014/main" id="{1A905AD0-0D8F-44C7-9CC6-1AD10A6C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70" y="3054562"/>
            <a:ext cx="72340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25">
            <a:extLst>
              <a:ext uri="{FF2B5EF4-FFF2-40B4-BE49-F238E27FC236}">
                <a16:creationId xmlns:a16="http://schemas.microsoft.com/office/drawing/2014/main" id="{8FD42995-9680-408B-9950-31DDDCB1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639" y="4035521"/>
            <a:ext cx="1131341" cy="7749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26">
            <a:extLst>
              <a:ext uri="{FF2B5EF4-FFF2-40B4-BE49-F238E27FC236}">
                <a16:creationId xmlns:a16="http://schemas.microsoft.com/office/drawing/2014/main" id="{B1BFD391-49D7-4057-AE24-3523DAB3D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894" y="1627485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29">
            <a:extLst>
              <a:ext uri="{FF2B5EF4-FFF2-40B4-BE49-F238E27FC236}">
                <a16:creationId xmlns:a16="http://schemas.microsoft.com/office/drawing/2014/main" id="{600AEABF-7C71-43EB-9188-2C0A5AD1A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473" y="4001725"/>
            <a:ext cx="1442923" cy="1045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Flèche : droite 40">
            <a:extLst>
              <a:ext uri="{FF2B5EF4-FFF2-40B4-BE49-F238E27FC236}">
                <a16:creationId xmlns:a16="http://schemas.microsoft.com/office/drawing/2014/main" id="{254C022A-5E33-45AE-A6E6-D1F54745A068}"/>
              </a:ext>
            </a:extLst>
          </p:cNvPr>
          <p:cNvSpPr/>
          <p:nvPr/>
        </p:nvSpPr>
        <p:spPr>
          <a:xfrm rot="19638575">
            <a:off x="3325469" y="3197283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31">
            <a:extLst>
              <a:ext uri="{FF2B5EF4-FFF2-40B4-BE49-F238E27FC236}">
                <a16:creationId xmlns:a16="http://schemas.microsoft.com/office/drawing/2014/main" id="{88002A00-27DB-4E45-9A3C-0B0377DB9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274" y="2743483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èche : droite 41">
            <a:extLst>
              <a:ext uri="{FF2B5EF4-FFF2-40B4-BE49-F238E27FC236}">
                <a16:creationId xmlns:a16="http://schemas.microsoft.com/office/drawing/2014/main" id="{888A1764-358A-4A17-8292-B48B04D7849D}"/>
              </a:ext>
            </a:extLst>
          </p:cNvPr>
          <p:cNvSpPr/>
          <p:nvPr/>
        </p:nvSpPr>
        <p:spPr>
          <a:xfrm rot="20914564">
            <a:off x="6080878" y="2144890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Flèche : droite 44">
            <a:extLst>
              <a:ext uri="{FF2B5EF4-FFF2-40B4-BE49-F238E27FC236}">
                <a16:creationId xmlns:a16="http://schemas.microsoft.com/office/drawing/2014/main" id="{8379081C-50FB-43BA-9D5A-365827784705}"/>
              </a:ext>
            </a:extLst>
          </p:cNvPr>
          <p:cNvSpPr/>
          <p:nvPr/>
        </p:nvSpPr>
        <p:spPr>
          <a:xfrm rot="16356558">
            <a:off x="4982867" y="3352445"/>
            <a:ext cx="710900" cy="216191"/>
          </a:xfrm>
          <a:custGeom>
            <a:avLst>
              <a:gd name="f0" fmla="val 1831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Image 49">
            <a:extLst>
              <a:ext uri="{FF2B5EF4-FFF2-40B4-BE49-F238E27FC236}">
                <a16:creationId xmlns:a16="http://schemas.microsoft.com/office/drawing/2014/main" id="{9B3DB3F2-94F5-4950-8A0F-A064BA09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8200" y="1489347"/>
            <a:ext cx="1076888" cy="10768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51">
            <a:extLst>
              <a:ext uri="{FF2B5EF4-FFF2-40B4-BE49-F238E27FC236}">
                <a16:creationId xmlns:a16="http://schemas.microsoft.com/office/drawing/2014/main" id="{1F192686-E3EA-4113-9270-6B0AAE810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089" y="3773993"/>
            <a:ext cx="1224555" cy="1098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Flèche : droite 52">
            <a:extLst>
              <a:ext uri="{FF2B5EF4-FFF2-40B4-BE49-F238E27FC236}">
                <a16:creationId xmlns:a16="http://schemas.microsoft.com/office/drawing/2014/main" id="{D476650B-CEA8-4049-B7B9-6E06A39537E9}"/>
              </a:ext>
            </a:extLst>
          </p:cNvPr>
          <p:cNvSpPr/>
          <p:nvPr/>
        </p:nvSpPr>
        <p:spPr>
          <a:xfrm rot="3799191">
            <a:off x="8280755" y="3068546"/>
            <a:ext cx="1268656" cy="216191"/>
          </a:xfrm>
          <a:custGeom>
            <a:avLst>
              <a:gd name="f0" fmla="val 1976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9" name="Image 54">
            <a:extLst>
              <a:ext uri="{FF2B5EF4-FFF2-40B4-BE49-F238E27FC236}">
                <a16:creationId xmlns:a16="http://schemas.microsoft.com/office/drawing/2014/main" id="{6505A0C9-6668-4F94-97C7-C112B407B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6516" y="2100943"/>
            <a:ext cx="584959" cy="5849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 58">
            <a:extLst>
              <a:ext uri="{FF2B5EF4-FFF2-40B4-BE49-F238E27FC236}">
                <a16:creationId xmlns:a16="http://schemas.microsoft.com/office/drawing/2014/main" id="{CF2940E5-DCAF-4E3B-9C81-0EA5217E3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1674" y="4317074"/>
            <a:ext cx="620932" cy="6209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 62">
            <a:extLst>
              <a:ext uri="{FF2B5EF4-FFF2-40B4-BE49-F238E27FC236}">
                <a16:creationId xmlns:a16="http://schemas.microsoft.com/office/drawing/2014/main" id="{350FE460-CE85-4928-A291-E14AD1411C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4892" y="1852967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age 31">
            <a:extLst>
              <a:ext uri="{FF2B5EF4-FFF2-40B4-BE49-F238E27FC236}">
                <a16:creationId xmlns:a16="http://schemas.microsoft.com/office/drawing/2014/main" id="{6516A43D-084A-4E6A-9A23-2598049AB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0522" y="3202667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 1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DE64C5C-6511-478C-8156-5E7E55A8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06" y="4003775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Flèche : droite 41">
            <a:extLst>
              <a:ext uri="{FF2B5EF4-FFF2-40B4-BE49-F238E27FC236}">
                <a16:creationId xmlns:a16="http://schemas.microsoft.com/office/drawing/2014/main" id="{574167F7-B841-41C1-B84E-150B2AB46A38}"/>
              </a:ext>
            </a:extLst>
          </p:cNvPr>
          <p:cNvSpPr/>
          <p:nvPr/>
        </p:nvSpPr>
        <p:spPr>
          <a:xfrm rot="20220000">
            <a:off x="2135988" y="5089255"/>
            <a:ext cx="2630989" cy="207120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A1A431-7029-4E3A-A7CE-69F88596615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Card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64ADC64-047C-4CF4-86A3-2057E0C3C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</p:spPr>
        <p:txBody>
          <a:bodyPr/>
          <a:lstStyle/>
          <a:p>
            <a:pPr lvl="0"/>
            <a:r>
              <a:rPr lang="fr-FR"/>
              <a:t>Product Planning &amp; </a:t>
            </a:r>
            <a:r>
              <a:rPr lang="fr-FR" err="1"/>
              <a:t>Tasks</a:t>
            </a:r>
            <a:endParaRPr lang="en-US" err="1"/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31EB61F-C782-46F7-9FAB-13CAF683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-543" r="1045" b="462"/>
          <a:stretch/>
        </p:blipFill>
        <p:spPr>
          <a:xfrm>
            <a:off x="641230" y="1562544"/>
            <a:ext cx="7028093" cy="5289997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7089F97B-203D-45B4-ADE7-3BF5C259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12" y="2524998"/>
            <a:ext cx="2603446" cy="1502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914411D-2EF0-46FA-A8CD-D88B90F46F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fr-FR" sz="2100">
                <a:latin typeface="Titillium Web"/>
                <a:cs typeface="Times New Roman"/>
              </a:rPr>
              <a:t>PIMP MY CARD</a:t>
            </a:r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24931B-5CF9-4CCC-9CD0-12BC1FD9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6F1719B-8B12-4805-9DD2-DFBF313A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53" y="-894548"/>
            <a:ext cx="12248662" cy="92109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36A13-E34D-4B08-9BB7-AEC5A62778FA}"/>
              </a:ext>
            </a:extLst>
          </p:cNvPr>
          <p:cNvSpPr txBox="1"/>
          <p:nvPr/>
        </p:nvSpPr>
        <p:spPr>
          <a:xfrm>
            <a:off x="1216325" y="2639683"/>
            <a:ext cx="4166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Merci pour votre attention</a:t>
            </a:r>
            <a:endParaRPr lang="fr-FR" sz="28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2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4C63D46-C944-45E5-BB27-92F3874DFE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675282"/>
          </a:xfrm>
        </p:spPr>
        <p:txBody>
          <a:bodyPr/>
          <a:lstStyle/>
          <a:p>
            <a:r>
              <a:rPr lang="fr-FR" dirty="0"/>
              <a:t>Les 2 premières slides bougent pas</a:t>
            </a:r>
          </a:p>
          <a:p>
            <a:r>
              <a:rPr lang="fr-FR" dirty="0"/>
              <a:t>Une seule story </a:t>
            </a:r>
            <a:r>
              <a:rPr lang="fr-FR" dirty="0" err="1"/>
              <a:t>telling</a:t>
            </a:r>
            <a:r>
              <a:rPr lang="fr-FR" dirty="0"/>
              <a:t> a base d’un persona (une complète)</a:t>
            </a:r>
          </a:p>
          <a:p>
            <a:r>
              <a:rPr lang="fr-FR" dirty="0" err="1"/>
              <a:t>Demo</a:t>
            </a:r>
            <a:endParaRPr lang="fr-FR" dirty="0"/>
          </a:p>
          <a:p>
            <a:r>
              <a:rPr lang="fr-FR" dirty="0"/>
              <a:t>Comparaison fonctionnalités attendues et fonctionnalités développées</a:t>
            </a:r>
          </a:p>
          <a:p>
            <a:r>
              <a:rPr lang="fr-FR" dirty="0"/>
              <a:t>Architecture</a:t>
            </a:r>
          </a:p>
          <a:p>
            <a:r>
              <a:rPr lang="fr-FR" dirty="0"/>
              <a:t>Le planning ne sera pas présent</a:t>
            </a:r>
          </a:p>
          <a:p>
            <a:r>
              <a:rPr lang="fr-FR" dirty="0"/>
              <a:t>Fonctionnalités développées :</a:t>
            </a:r>
          </a:p>
          <a:p>
            <a:r>
              <a:rPr lang="fr-FR" sz="1200" dirty="0">
                <a:highlight>
                  <a:srgbClr val="00FF00"/>
                </a:highlight>
              </a:rPr>
              <a:t>Affichage de la vitesse en km/h en temps réel</a:t>
            </a:r>
          </a:p>
          <a:p>
            <a:pPr marL="342900" lvl="0" indent="-342900">
              <a:buClr>
                <a:srgbClr val="00ACE4"/>
              </a:buClr>
              <a:buSzPct val="100000"/>
              <a:buFont typeface="Arial" pitchFamily="34"/>
            </a:pPr>
            <a:r>
              <a:rPr lang="fr-FR" sz="1200" dirty="0">
                <a:highlight>
                  <a:srgbClr val="00FF00"/>
                </a:highlight>
              </a:rPr>
              <a:t>Affichage du dénivelé de la pente en % en temps réel</a:t>
            </a:r>
          </a:p>
          <a:p>
            <a:pPr marL="342900" lvl="0" indent="-342900">
              <a:buClr>
                <a:srgbClr val="00ACE4"/>
              </a:buClr>
              <a:buSzPct val="100000"/>
              <a:buFont typeface="Arial" pitchFamily="34"/>
            </a:pPr>
            <a:r>
              <a:rPr lang="fr-FR" sz="1200" dirty="0">
                <a:highlight>
                  <a:srgbClr val="00FF00"/>
                </a:highlight>
              </a:rPr>
              <a:t>Affichage température(°C) et humidité(%) du moteur de la voiture</a:t>
            </a:r>
          </a:p>
          <a:p>
            <a:pPr marL="342900" indent="-342900">
              <a:buClr>
                <a:srgbClr val="00ACE4"/>
              </a:buClr>
              <a:buSzPct val="100000"/>
            </a:pPr>
            <a:r>
              <a:rPr lang="fr-FR" sz="1200" dirty="0">
                <a:highlight>
                  <a:srgbClr val="00FF00"/>
                </a:highlight>
              </a:rPr>
              <a:t>Affichage des photos ou vidéos de la webcam </a:t>
            </a:r>
          </a:p>
          <a:p>
            <a:pPr marL="342900" indent="-342900">
              <a:buClr>
                <a:srgbClr val="00ACE4"/>
              </a:buClr>
              <a:buSzPct val="100000"/>
            </a:pPr>
            <a:r>
              <a:rPr lang="fr-FR" sz="1200" dirty="0">
                <a:highlight>
                  <a:srgbClr val="FF0000"/>
                </a:highlight>
              </a:rPr>
              <a:t>Affichage de la pression de l’air (utile en montagne)</a:t>
            </a:r>
          </a:p>
          <a:p>
            <a:pPr marL="342900" indent="-342900">
              <a:buClr>
                <a:srgbClr val="00ACE4"/>
              </a:buClr>
              <a:buSzPct val="100000"/>
            </a:pPr>
            <a:r>
              <a:rPr lang="fr-FR" sz="1200" dirty="0">
                <a:solidFill>
                  <a:srgbClr val="FF0000"/>
                </a:solidFill>
                <a:highlight>
                  <a:srgbClr val="00FF00"/>
                </a:highlight>
                <a:latin typeface="Titillium Web"/>
                <a:cs typeface="Times New Roman"/>
              </a:rPr>
              <a:t>Détection de mouvement(accéléromètre) pour déclencher une alerte sur le téléphone si mode alerte activé</a:t>
            </a:r>
          </a:p>
          <a:p>
            <a:pPr marL="342900" indent="-342900">
              <a:buClr>
                <a:srgbClr val="00ACE4"/>
              </a:buClr>
              <a:buSzPct val="100000"/>
            </a:pPr>
            <a:r>
              <a:rPr lang="fr-FR" sz="1200" dirty="0">
                <a:highlight>
                  <a:srgbClr val="FF0000"/>
                </a:highlight>
                <a:latin typeface="Titillium Web"/>
                <a:cs typeface="Times New Roman"/>
              </a:rPr>
              <a:t>Accéder aux Photos prises au moment d’un vol (optionnel)</a:t>
            </a:r>
          </a:p>
          <a:p>
            <a:pPr marL="342900" indent="-342900">
              <a:buClr>
                <a:srgbClr val="00ACE4"/>
              </a:buClr>
              <a:buSzPct val="100000"/>
            </a:pPr>
            <a:r>
              <a:rPr lang="fr-FR" sz="1200" dirty="0">
                <a:highlight>
                  <a:srgbClr val="00FF00"/>
                </a:highlight>
                <a:latin typeface="Titillium Web"/>
                <a:cs typeface="Times New Roman"/>
              </a:rPr>
              <a:t>Pouvoir ouvrir/fermer sa voiture</a:t>
            </a:r>
          </a:p>
          <a:p>
            <a:pPr marL="342900" indent="-342900">
              <a:buClr>
                <a:srgbClr val="00ACE4"/>
              </a:buClr>
              <a:buSzPct val="100000"/>
            </a:pPr>
            <a:endParaRPr lang="fr-FR" sz="1200" dirty="0">
              <a:highlight>
                <a:srgbClr val="FF0000"/>
              </a:highlight>
              <a:latin typeface="Titillium Web"/>
              <a:cs typeface="Times New Roman"/>
            </a:endParaRPr>
          </a:p>
          <a:p>
            <a:pPr marL="342900" indent="-342900">
              <a:buClr>
                <a:srgbClr val="00ACE4"/>
              </a:buClr>
              <a:buSzPct val="100000"/>
            </a:pPr>
            <a:endParaRPr lang="fr-FR" sz="1200" dirty="0">
              <a:solidFill>
                <a:srgbClr val="FF0000"/>
              </a:solidFill>
              <a:highlight>
                <a:srgbClr val="00FF00"/>
              </a:highlight>
              <a:latin typeface="Titillium Web"/>
              <a:cs typeface="Times New Roman"/>
            </a:endParaRPr>
          </a:p>
          <a:p>
            <a:pPr marL="342900" indent="-342900">
              <a:buClr>
                <a:srgbClr val="00ACE4"/>
              </a:buClr>
              <a:buSzPct val="100000"/>
            </a:pPr>
            <a:endParaRPr lang="fr-FR" sz="1200" dirty="0">
              <a:highlight>
                <a:srgbClr val="FF0000"/>
              </a:highlight>
            </a:endParaRPr>
          </a:p>
          <a:p>
            <a:pPr marL="342900" lvl="0" indent="-342900">
              <a:buClr>
                <a:srgbClr val="00ACE4"/>
              </a:buClr>
              <a:buSzPct val="100000"/>
              <a:buFont typeface="Arial" pitchFamily="34"/>
            </a:pPr>
            <a:endParaRPr lang="fr-FR" sz="1200" dirty="0">
              <a:highlight>
                <a:srgbClr val="00FF00"/>
              </a:highlight>
            </a:endParaRPr>
          </a:p>
          <a:p>
            <a:endParaRPr lang="fr-FR" sz="12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EDC3D0-1185-4711-BEAC-EE9847E5FC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fr-FR" dirty="0"/>
              <a:t>Notes pour présentation finale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710852E-71A3-43DC-B4E6-1B997852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06206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Ynov%20-%2004-%20Project%20Template</Template>
  <TotalTime>36</TotalTime>
  <Words>353</Words>
  <Application>Microsoft Office PowerPoint</Application>
  <PresentationFormat>Grand écran</PresentationFormat>
  <Paragraphs>74</Paragraphs>
  <Slides>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20" baseType="lpstr">
      <vt:lpstr>Arial</vt:lpstr>
      <vt:lpstr>Calibri</vt:lpstr>
      <vt:lpstr>Courier New</vt:lpstr>
      <vt:lpstr>Montserrat</vt:lpstr>
      <vt:lpstr>Titillium Web</vt:lpstr>
      <vt:lpstr>Titillium WebLight</vt:lpstr>
      <vt:lpstr>Titillium WebLight Italic</vt:lpstr>
      <vt:lpstr>Titillium WebRegular</vt:lpstr>
      <vt:lpstr>Titillium WebSemiBold</vt:lpstr>
      <vt:lpstr>Wingdings</vt:lpstr>
      <vt:lpstr>Theme1</vt:lpstr>
      <vt:lpstr>Présentation PowerPoint</vt:lpstr>
      <vt:lpstr>Project Introduction</vt:lpstr>
      <vt:lpstr>User stories</vt:lpstr>
      <vt:lpstr>Project Use cases</vt:lpstr>
      <vt:lpstr>Project Use cases</vt:lpstr>
      <vt:lpstr>Product architecture</vt:lpstr>
      <vt:lpstr>Product Planning &amp; Tasks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KERIBIN Antoine</dc:creator>
  <cp:lastModifiedBy>KERIBIN Antoine</cp:lastModifiedBy>
  <cp:revision>7</cp:revision>
  <dcterms:created xsi:type="dcterms:W3CDTF">2019-04-08T18:45:03Z</dcterms:created>
  <dcterms:modified xsi:type="dcterms:W3CDTF">2019-05-10T12:38:39Z</dcterms:modified>
</cp:coreProperties>
</file>